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9" r:id="rId2"/>
    <p:sldId id="278" r:id="rId3"/>
    <p:sldId id="264" r:id="rId4"/>
    <p:sldId id="271" r:id="rId5"/>
  </p:sldIdLst>
  <p:sldSz cx="12192000" cy="6858000"/>
  <p:notesSz cx="6858000" cy="9144000"/>
  <p:defaultTextStyle>
    <a:defPPr>
      <a:defRPr lang="en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898C35"/>
    <a:srgbClr val="F08C1F"/>
    <a:srgbClr val="4053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97"/>
  </p:normalViewPr>
  <p:slideViewPr>
    <p:cSldViewPr snapToGrid="0">
      <p:cViewPr varScale="1">
        <p:scale>
          <a:sx n="108" d="100"/>
          <a:sy n="108" d="100"/>
        </p:scale>
        <p:origin x="736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97E66-4531-2445-68DE-966FE13884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CCA299-73A4-73F1-2C62-796A12EB96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5A6E29-AF5E-DF6C-03EB-C1DAC4D57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CAE37-B1CD-3242-927C-081011D2BABF}" type="datetimeFigureOut">
              <a:rPr lang="en-NO" smtClean="0"/>
              <a:t>31/03/2025</a:t>
            </a:fld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CD7FCE-D12F-F49D-8B0A-218F15C46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D25CD8-7675-449F-4D22-2CF4B6C79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1F2E9-6509-BD4F-84A5-128D73881418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446369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775DF-175E-F3A0-D435-CF130D478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ADE159-4DDF-9508-554A-8A82A52A76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033D12-7B70-3DFB-7A11-3C1D365AA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CAE37-B1CD-3242-927C-081011D2BABF}" type="datetimeFigureOut">
              <a:rPr lang="en-NO" smtClean="0"/>
              <a:t>31/03/2025</a:t>
            </a:fld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C1A401-F550-8283-AEB1-60A27C7D1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E80114-96A5-6135-C633-BC2EF9250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1F2E9-6509-BD4F-84A5-128D73881418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524574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3C3D44-8379-1B94-C2C2-28294B9D6C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945F9D-FB24-AEC1-6666-7E98A9316B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CA13E3-3541-B036-4D74-7E45744C1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CAE37-B1CD-3242-927C-081011D2BABF}" type="datetimeFigureOut">
              <a:rPr lang="en-NO" smtClean="0"/>
              <a:t>31/03/2025</a:t>
            </a:fld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00A61D-0FC9-9B0F-2AF3-07ECB2ACA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A8CAEE-6D63-82B4-14CF-0AEA0F7AE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1F2E9-6509-BD4F-84A5-128D73881418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214363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4DDA0-9DC9-1764-B7E8-302470CFB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EBAAC0-DD26-357D-8E38-2648372AE6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CAF8F7-87D4-67B9-E80F-3AD3AF4CF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CAE37-B1CD-3242-927C-081011D2BABF}" type="datetimeFigureOut">
              <a:rPr lang="en-NO" smtClean="0"/>
              <a:t>31/03/2025</a:t>
            </a:fld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BEB779-8E67-D643-F217-427CAE8DC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C0D926-2C5A-B3C4-2985-2ED0CAC2C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1F2E9-6509-BD4F-84A5-128D73881418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770775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CCD33-8E8E-B480-E8CA-BA435FB0F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FB13D0-EF8B-9AC7-407C-5FE69BC164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1FB441-D8CB-0F70-E7B4-7BDE78574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CAE37-B1CD-3242-927C-081011D2BABF}" type="datetimeFigureOut">
              <a:rPr lang="en-NO" smtClean="0"/>
              <a:t>31/03/2025</a:t>
            </a:fld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DBB02A-B894-EB60-4492-64C3C4ED0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671C16-E40D-1DA7-2C8A-9F0843B84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1F2E9-6509-BD4F-84A5-128D73881418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433382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318F2-BD62-637A-694D-FB23F69DF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9F36ED-B72B-9906-1D94-3DAD872039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ADAC85-5DFC-9D15-6C60-87D42BC59B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172EA6-2B7C-5085-CF92-B4B3D459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CAE37-B1CD-3242-927C-081011D2BABF}" type="datetimeFigureOut">
              <a:rPr lang="en-NO" smtClean="0"/>
              <a:t>31/03/2025</a:t>
            </a:fld>
            <a:endParaRPr lang="en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FF50F6-4338-9ADA-D528-E0F264B34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ABD3A2-9D85-A3FC-7710-D355583D8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1F2E9-6509-BD4F-84A5-128D73881418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613812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F0C9E-4F0B-8D05-8D2B-7604FE674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C6F6AB-F85A-2A79-532E-627389A342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4947CD-640D-BF1F-B850-50AADDBA21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0F00C6-9308-2973-6CA8-6DE3002A75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0F5B00-2ECF-09D8-1CF1-3AC1BA986D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194CCE-B533-162C-A90A-B0BF5C8E5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CAE37-B1CD-3242-927C-081011D2BABF}" type="datetimeFigureOut">
              <a:rPr lang="en-NO" smtClean="0"/>
              <a:t>31/03/2025</a:t>
            </a:fld>
            <a:endParaRPr lang="en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1162C1-E79E-0CC3-4B29-5797E70B6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451253-D7AD-5D80-37A9-DA34517D1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1F2E9-6509-BD4F-84A5-128D73881418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902092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8BFC4-7C42-7255-AA0E-4AF187393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699044-9BD3-0BC3-0C35-BEA0BA96A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CAE37-B1CD-3242-927C-081011D2BABF}" type="datetimeFigureOut">
              <a:rPr lang="en-NO" smtClean="0"/>
              <a:t>31/03/2025</a:t>
            </a:fld>
            <a:endParaRPr lang="en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27CAF1-85DB-F951-A0BA-6C4803EB8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C45E24-4D98-1D79-FDFB-8259D122E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1F2E9-6509-BD4F-84A5-128D73881418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334202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1AD621-64D9-B0A3-22F3-6457CC2A3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CAE37-B1CD-3242-927C-081011D2BABF}" type="datetimeFigureOut">
              <a:rPr lang="en-NO" smtClean="0"/>
              <a:t>31/03/2025</a:t>
            </a:fld>
            <a:endParaRPr lang="en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7FFDB8-F90B-DB53-AE4D-57250CE7F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73CB2C-E69E-61F9-851B-1DD8B971C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1F2E9-6509-BD4F-84A5-128D73881418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066822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D9F64-9826-1077-8E2D-6EB40BDF6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4DBE98-D35B-36F0-2CAE-1CB017DCA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F93F2B-1D79-4EF9-0120-DA3E107F1B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7A7F0D-3336-DB11-AC62-D36EAB94F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CAE37-B1CD-3242-927C-081011D2BABF}" type="datetimeFigureOut">
              <a:rPr lang="en-NO" smtClean="0"/>
              <a:t>31/03/2025</a:t>
            </a:fld>
            <a:endParaRPr lang="en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529892-9143-58B9-9603-F470BE84F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0137AA-CC91-3BC5-BC04-EBE8D0EA0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1F2E9-6509-BD4F-84A5-128D73881418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93032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ED297-EAC8-212B-9F3E-04DC4C248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062F79-5AD5-C0E2-DB2C-5DA12E2A3C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E7429A-0C1B-E51A-A2AB-45C8907DB2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01B57A-1B81-2AFC-7158-208B0B198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CAE37-B1CD-3242-927C-081011D2BABF}" type="datetimeFigureOut">
              <a:rPr lang="en-NO" smtClean="0"/>
              <a:t>31/03/2025</a:t>
            </a:fld>
            <a:endParaRPr lang="en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842E25-1DC5-06E0-E10D-6A905BFB3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298BDA-874C-2405-F66A-513E228B2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1F2E9-6509-BD4F-84A5-128D73881418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464541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1EDD63-4073-4CE1-74A6-01B63164A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7D7EFB-EBF2-7BF3-BD13-69C4A3ABDA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8EEABA-D2E7-F418-654C-AE86285CAB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98CAE37-B1CD-3242-927C-081011D2BABF}" type="datetimeFigureOut">
              <a:rPr lang="en-NO" smtClean="0"/>
              <a:t>31/03/2025</a:t>
            </a:fld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BC41F4-9F54-86B9-B9CD-EEFE90C791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9CD671-F44A-8EBD-6171-954C352972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D1F2E9-6509-BD4F-84A5-128D73881418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37735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ec.europa.eu/commission/presscorner/detail/en/ip_25_570" TargetMode="External"/><Relationship Id="rId3" Type="http://schemas.openxmlformats.org/officeDocument/2006/relationships/image" Target="../media/image2.emf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CE8DEC-3470-07D2-5E0F-9DA38CB0A8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urope plans to ease sustainability reporting rules to compete globally |  Reuters">
            <a:extLst>
              <a:ext uri="{FF2B5EF4-FFF2-40B4-BE49-F238E27FC236}">
                <a16:creationId xmlns:a16="http://schemas.microsoft.com/office/drawing/2014/main" id="{37072A6A-C57A-FB0B-471C-A4D273863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92639"/>
            <a:ext cx="12191998" cy="815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ight Triangle 6">
            <a:extLst>
              <a:ext uri="{FF2B5EF4-FFF2-40B4-BE49-F238E27FC236}">
                <a16:creationId xmlns:a16="http://schemas.microsoft.com/office/drawing/2014/main" id="{E546EA72-0021-8A2A-0572-047C2E836709}"/>
              </a:ext>
            </a:extLst>
          </p:cNvPr>
          <p:cNvSpPr/>
          <p:nvPr/>
        </p:nvSpPr>
        <p:spPr>
          <a:xfrm>
            <a:off x="0" y="5794743"/>
            <a:ext cx="10834577" cy="1063255"/>
          </a:xfrm>
          <a:prstGeom prst="rtTriangle">
            <a:avLst/>
          </a:prstGeom>
          <a:solidFill>
            <a:srgbClr val="A3BCC4">
              <a:alpha val="58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6FE02F7C-CC0E-E638-EFD1-ECEA4A55C996}"/>
              </a:ext>
            </a:extLst>
          </p:cNvPr>
          <p:cNvSpPr/>
          <p:nvPr/>
        </p:nvSpPr>
        <p:spPr>
          <a:xfrm>
            <a:off x="0" y="5890437"/>
            <a:ext cx="8367823" cy="967562"/>
          </a:xfrm>
          <a:prstGeom prst="rtTriangle">
            <a:avLst/>
          </a:prstGeom>
          <a:solidFill>
            <a:srgbClr val="A3BCC4">
              <a:alpha val="833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4ED5C436-0A6C-3838-BFBE-898806701D76}"/>
              </a:ext>
            </a:extLst>
          </p:cNvPr>
          <p:cNvSpPr/>
          <p:nvPr/>
        </p:nvSpPr>
        <p:spPr>
          <a:xfrm>
            <a:off x="0" y="6507126"/>
            <a:ext cx="12192000" cy="350874"/>
          </a:xfrm>
          <a:prstGeom prst="rtTriangle">
            <a:avLst/>
          </a:prstGeom>
          <a:solidFill>
            <a:srgbClr val="405364">
              <a:alpha val="881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95C6DF10-BBCF-EF1E-D5D3-1974C307DFEC}"/>
              </a:ext>
            </a:extLst>
          </p:cNvPr>
          <p:cNvSpPr/>
          <p:nvPr/>
        </p:nvSpPr>
        <p:spPr>
          <a:xfrm flipH="1">
            <a:off x="3264195" y="6273209"/>
            <a:ext cx="8927803" cy="584787"/>
          </a:xfrm>
          <a:prstGeom prst="rtTriangle">
            <a:avLst/>
          </a:prstGeom>
          <a:solidFill>
            <a:srgbClr val="B8BF33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C4290E9-4D59-C9DB-2F2F-BF411CADDC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8486" y="5994663"/>
            <a:ext cx="1385657" cy="1548154"/>
          </a:xfrm>
          <a:prstGeom prst="rect">
            <a:avLst/>
          </a:prstGeom>
        </p:spPr>
      </p:pic>
      <p:pic>
        <p:nvPicPr>
          <p:cNvPr id="2" name="Picture 1" descr="A letter of the european commission&#10;&#10;AI-generated content may be incorrect.">
            <a:extLst>
              <a:ext uri="{FF2B5EF4-FFF2-40B4-BE49-F238E27FC236}">
                <a16:creationId xmlns:a16="http://schemas.microsoft.com/office/drawing/2014/main" id="{0C72744B-9945-B632-D4EA-401CDAEDA8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49264">
            <a:off x="9511085" y="-514290"/>
            <a:ext cx="2791080" cy="3112442"/>
          </a:xfrm>
          <a:prstGeom prst="rect">
            <a:avLst/>
          </a:prstGeom>
        </p:spPr>
      </p:pic>
      <p:pic>
        <p:nvPicPr>
          <p:cNvPr id="3" name="Picture 4" descr="European Green Deal">
            <a:extLst>
              <a:ext uri="{FF2B5EF4-FFF2-40B4-BE49-F238E27FC236}">
                <a16:creationId xmlns:a16="http://schemas.microsoft.com/office/drawing/2014/main" id="{3C9BEB2A-79C9-8A2E-4195-C7750EE7E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7206">
            <a:off x="-202957" y="-420271"/>
            <a:ext cx="3221762" cy="2279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0996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473926-69E8-F9FB-A546-057C9AFF71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A letter of the european commission&#10;&#10;AI-generated content may be incorrect.">
            <a:extLst>
              <a:ext uri="{FF2B5EF4-FFF2-40B4-BE49-F238E27FC236}">
                <a16:creationId xmlns:a16="http://schemas.microsoft.com/office/drawing/2014/main" id="{F0387D58-5B83-4F0B-40A8-D586451465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49264">
            <a:off x="182444" y="11170"/>
            <a:ext cx="2229454" cy="2486151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048B7513-A721-C3B8-9B56-27369C188171}"/>
              </a:ext>
            </a:extLst>
          </p:cNvPr>
          <p:cNvGrpSpPr/>
          <p:nvPr/>
        </p:nvGrpSpPr>
        <p:grpSpPr>
          <a:xfrm>
            <a:off x="-88486" y="5794743"/>
            <a:ext cx="12280486" cy="1748074"/>
            <a:chOff x="-88486" y="5794743"/>
            <a:chExt cx="12280486" cy="1748074"/>
          </a:xfrm>
        </p:grpSpPr>
        <p:sp>
          <p:nvSpPr>
            <p:cNvPr id="7" name="Right Triangle 6">
              <a:extLst>
                <a:ext uri="{FF2B5EF4-FFF2-40B4-BE49-F238E27FC236}">
                  <a16:creationId xmlns:a16="http://schemas.microsoft.com/office/drawing/2014/main" id="{224818D2-77BC-0DF5-CCF2-9F1F699D6913}"/>
                </a:ext>
              </a:extLst>
            </p:cNvPr>
            <p:cNvSpPr/>
            <p:nvPr/>
          </p:nvSpPr>
          <p:spPr>
            <a:xfrm>
              <a:off x="0" y="5794743"/>
              <a:ext cx="10834577" cy="1063255"/>
            </a:xfrm>
            <a:prstGeom prst="rtTriangle">
              <a:avLst/>
            </a:prstGeom>
            <a:solidFill>
              <a:srgbClr val="A3BCC4">
                <a:alpha val="58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sp>
          <p:nvSpPr>
            <p:cNvPr id="6" name="Right Triangle 5">
              <a:extLst>
                <a:ext uri="{FF2B5EF4-FFF2-40B4-BE49-F238E27FC236}">
                  <a16:creationId xmlns:a16="http://schemas.microsoft.com/office/drawing/2014/main" id="{20594AA9-E8C4-1E26-8EF7-7EEF572CF6DF}"/>
                </a:ext>
              </a:extLst>
            </p:cNvPr>
            <p:cNvSpPr/>
            <p:nvPr/>
          </p:nvSpPr>
          <p:spPr>
            <a:xfrm>
              <a:off x="0" y="5890437"/>
              <a:ext cx="8367823" cy="967562"/>
            </a:xfrm>
            <a:prstGeom prst="rtTriangle">
              <a:avLst/>
            </a:prstGeom>
            <a:solidFill>
              <a:srgbClr val="A3BCC4">
                <a:alpha val="833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sp>
          <p:nvSpPr>
            <p:cNvPr id="5" name="Right Triangle 4">
              <a:extLst>
                <a:ext uri="{FF2B5EF4-FFF2-40B4-BE49-F238E27FC236}">
                  <a16:creationId xmlns:a16="http://schemas.microsoft.com/office/drawing/2014/main" id="{04BE5099-970B-FBCA-AFA5-8E96823E9DAE}"/>
                </a:ext>
              </a:extLst>
            </p:cNvPr>
            <p:cNvSpPr/>
            <p:nvPr/>
          </p:nvSpPr>
          <p:spPr>
            <a:xfrm>
              <a:off x="0" y="6507126"/>
              <a:ext cx="12192000" cy="350874"/>
            </a:xfrm>
            <a:prstGeom prst="rtTriangle">
              <a:avLst/>
            </a:prstGeom>
            <a:solidFill>
              <a:srgbClr val="405364">
                <a:alpha val="8817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sp>
          <p:nvSpPr>
            <p:cNvPr id="8" name="Right Triangle 7">
              <a:extLst>
                <a:ext uri="{FF2B5EF4-FFF2-40B4-BE49-F238E27FC236}">
                  <a16:creationId xmlns:a16="http://schemas.microsoft.com/office/drawing/2014/main" id="{945706BF-CF76-C6D9-D273-5AB4D66109E0}"/>
                </a:ext>
              </a:extLst>
            </p:cNvPr>
            <p:cNvSpPr/>
            <p:nvPr/>
          </p:nvSpPr>
          <p:spPr>
            <a:xfrm flipH="1">
              <a:off x="3264195" y="6273209"/>
              <a:ext cx="8927803" cy="584787"/>
            </a:xfrm>
            <a:prstGeom prst="rtTriangle">
              <a:avLst/>
            </a:prstGeom>
            <a:solidFill>
              <a:srgbClr val="B8BF33">
                <a:alpha val="7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0EC59C1-F3E0-AD72-F238-771DF6D6AF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88486" y="5994663"/>
              <a:ext cx="1385657" cy="1548154"/>
            </a:xfrm>
            <a:prstGeom prst="rect">
              <a:avLst/>
            </a:prstGeom>
          </p:spPr>
        </p:pic>
      </p:grpSp>
      <p:pic>
        <p:nvPicPr>
          <p:cNvPr id="20" name="Picture 19" descr="A light bulb with a lightning bolt and leaves&#10;&#10;AI-generated content may be incorrect.">
            <a:extLst>
              <a:ext uri="{FF2B5EF4-FFF2-40B4-BE49-F238E27FC236}">
                <a16:creationId xmlns:a16="http://schemas.microsoft.com/office/drawing/2014/main" id="{66BA5591-6A9A-9B55-164F-7178121FEA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5199" y="984985"/>
            <a:ext cx="1390748" cy="1390748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717B48EA-AD6A-8209-25E8-F562AD869FF8}"/>
              </a:ext>
            </a:extLst>
          </p:cNvPr>
          <p:cNvSpPr txBox="1"/>
          <p:nvPr/>
        </p:nvSpPr>
        <p:spPr>
          <a:xfrm>
            <a:off x="1947680" y="4248781"/>
            <a:ext cx="2534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O" b="1" dirty="0">
                <a:solidFill>
                  <a:srgbClr val="F08C1F"/>
                </a:solidFill>
              </a:rPr>
              <a:t>Critical Raw Materials </a:t>
            </a:r>
          </a:p>
          <a:p>
            <a:pPr algn="ctr"/>
            <a:r>
              <a:rPr lang="en-NO" b="1" dirty="0">
                <a:solidFill>
                  <a:srgbClr val="F08C1F"/>
                </a:solidFill>
              </a:rPr>
              <a:t>processing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9E4F9DA-F417-6F92-6857-90D140673CDD}"/>
              </a:ext>
            </a:extLst>
          </p:cNvPr>
          <p:cNvSpPr/>
          <p:nvPr/>
        </p:nvSpPr>
        <p:spPr>
          <a:xfrm>
            <a:off x="6184671" y="1502384"/>
            <a:ext cx="3398716" cy="3703236"/>
          </a:xfrm>
          <a:prstGeom prst="ellipse">
            <a:avLst/>
          </a:prstGeom>
          <a:noFill/>
          <a:ln w="47625">
            <a:solidFill>
              <a:srgbClr val="99B7D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E6175D-6510-63C0-893C-84070CC1935A}"/>
              </a:ext>
            </a:extLst>
          </p:cNvPr>
          <p:cNvSpPr txBox="1"/>
          <p:nvPr/>
        </p:nvSpPr>
        <p:spPr>
          <a:xfrm>
            <a:off x="6564625" y="2890159"/>
            <a:ext cx="309732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O" sz="2800" b="1" dirty="0">
                <a:solidFill>
                  <a:srgbClr val="99B7D5"/>
                </a:solidFill>
              </a:rPr>
              <a:t>Energy cost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O" sz="2800" b="1" dirty="0">
                <a:solidFill>
                  <a:srgbClr val="99B7D5"/>
                </a:solidFill>
              </a:rPr>
              <a:t>Energy Union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O" sz="2800" b="1" dirty="0">
                <a:solidFill>
                  <a:srgbClr val="99B7D5"/>
                </a:solidFill>
              </a:rPr>
              <a:t>Made in Europe: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3B326F98-0AEE-5864-4890-A5E221B0A826}"/>
              </a:ext>
            </a:extLst>
          </p:cNvPr>
          <p:cNvSpPr txBox="1"/>
          <p:nvPr/>
        </p:nvSpPr>
        <p:spPr>
          <a:xfrm>
            <a:off x="7783605" y="4937830"/>
            <a:ext cx="4442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i="0" u="none" strike="noStrike" dirty="0">
                <a:solidFill>
                  <a:srgbClr val="405364"/>
                </a:solidFill>
                <a:effectLst/>
                <a:latin typeface="arial" panose="020B0604020202020204" pitchFamily="34" charset="0"/>
              </a:rPr>
              <a:t>ACCESS TO RAW MATERIALS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19629A32-4197-7178-3B32-73AE431B27EB}"/>
              </a:ext>
            </a:extLst>
          </p:cNvPr>
          <p:cNvSpPr txBox="1"/>
          <p:nvPr/>
        </p:nvSpPr>
        <p:spPr>
          <a:xfrm>
            <a:off x="9084074" y="3371618"/>
            <a:ext cx="25583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Lead markets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Financing the Clean Transition </a:t>
            </a:r>
            <a:endParaRPr lang="en-NO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i="0" u="none" strike="noStrike" dirty="0">
              <a:solidFill>
                <a:srgbClr val="0070C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 descr="A yellow factory with several chimneys&#10;&#10;AI-generated content may be incorrect.">
            <a:extLst>
              <a:ext uri="{FF2B5EF4-FFF2-40B4-BE49-F238E27FC236}">
                <a16:creationId xmlns:a16="http://schemas.microsoft.com/office/drawing/2014/main" id="{D334DE93-DDFD-D473-326D-4E6F258500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3800" y="2652326"/>
            <a:ext cx="2112705" cy="2112705"/>
          </a:xfrm>
          <a:prstGeom prst="rect">
            <a:avLst/>
          </a:prstGeom>
        </p:spPr>
      </p:pic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418CE76A-1C40-4B09-3C53-7D193FB94E9C}"/>
              </a:ext>
            </a:extLst>
          </p:cNvPr>
          <p:cNvSpPr/>
          <p:nvPr/>
        </p:nvSpPr>
        <p:spPr>
          <a:xfrm>
            <a:off x="1612892" y="2374625"/>
            <a:ext cx="3315666" cy="2959887"/>
          </a:xfrm>
          <a:prstGeom prst="roundRect">
            <a:avLst/>
          </a:prstGeom>
          <a:noFill/>
          <a:ln w="57150">
            <a:solidFill>
              <a:srgbClr val="F08C1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7D64B172-2948-28C0-B075-3AB44935E2F6}"/>
              </a:ext>
            </a:extLst>
          </p:cNvPr>
          <p:cNvSpPr/>
          <p:nvPr/>
        </p:nvSpPr>
        <p:spPr>
          <a:xfrm>
            <a:off x="937030" y="4571948"/>
            <a:ext cx="10317940" cy="938714"/>
          </a:xfrm>
          <a:prstGeom prst="roundRect">
            <a:avLst/>
          </a:prstGeom>
          <a:noFill/>
          <a:ln w="57150">
            <a:solidFill>
              <a:srgbClr val="4053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pic>
        <p:nvPicPr>
          <p:cNvPr id="17" name="Picture 16" descr="A circular arrows in a circle&#10;&#10;AI-generated content may be incorrect.">
            <a:extLst>
              <a:ext uri="{FF2B5EF4-FFF2-40B4-BE49-F238E27FC236}">
                <a16:creationId xmlns:a16="http://schemas.microsoft.com/office/drawing/2014/main" id="{FF55CA29-162D-785A-404A-DBE82D64EB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81818" y="3218888"/>
            <a:ext cx="3644833" cy="3644833"/>
          </a:xfrm>
          <a:prstGeom prst="rect">
            <a:avLst/>
          </a:prstGeom>
        </p:spPr>
      </p:pic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40034BAC-61AF-FCDC-562E-8E0620215A4A}"/>
              </a:ext>
            </a:extLst>
          </p:cNvPr>
          <p:cNvSpPr/>
          <p:nvPr/>
        </p:nvSpPr>
        <p:spPr>
          <a:xfrm>
            <a:off x="4420262" y="825231"/>
            <a:ext cx="2776561" cy="2203543"/>
          </a:xfrm>
          <a:prstGeom prst="roundRect">
            <a:avLst/>
          </a:prstGeom>
          <a:noFill/>
          <a:ln w="57150">
            <a:solidFill>
              <a:srgbClr val="898C3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>
              <a:solidFill>
                <a:srgbClr val="898C35"/>
              </a:solidFill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7BF60712-8F17-00B0-0AE5-74646C247144}"/>
              </a:ext>
            </a:extLst>
          </p:cNvPr>
          <p:cNvSpPr/>
          <p:nvPr/>
        </p:nvSpPr>
        <p:spPr>
          <a:xfrm>
            <a:off x="6564625" y="3398486"/>
            <a:ext cx="4868736" cy="950364"/>
          </a:xfrm>
          <a:prstGeom prst="roundRect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>
              <a:solidFill>
                <a:srgbClr val="898C35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F204DF6-6F77-F25D-8B2D-DDBF008EEB44}"/>
              </a:ext>
            </a:extLst>
          </p:cNvPr>
          <p:cNvSpPr/>
          <p:nvPr/>
        </p:nvSpPr>
        <p:spPr>
          <a:xfrm>
            <a:off x="2938153" y="347367"/>
            <a:ext cx="5830785" cy="5830785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AF70831-AF08-7D56-07AE-9C35A79D229D}"/>
              </a:ext>
            </a:extLst>
          </p:cNvPr>
          <p:cNvSpPr txBox="1"/>
          <p:nvPr/>
        </p:nvSpPr>
        <p:spPr>
          <a:xfrm>
            <a:off x="5023913" y="2455928"/>
            <a:ext cx="1337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O" b="1" dirty="0">
                <a:solidFill>
                  <a:srgbClr val="898C35"/>
                </a:solidFill>
              </a:rPr>
              <a:t>Clean Tech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016F0A7-498A-67F9-E2A9-88AA4BCE5639}"/>
              </a:ext>
            </a:extLst>
          </p:cNvPr>
          <p:cNvGrpSpPr/>
          <p:nvPr/>
        </p:nvGrpSpPr>
        <p:grpSpPr>
          <a:xfrm>
            <a:off x="8957152" y="1581788"/>
            <a:ext cx="4762453" cy="974749"/>
            <a:chOff x="7694834" y="918040"/>
            <a:chExt cx="6143624" cy="1456181"/>
          </a:xfrm>
        </p:grpSpPr>
        <p:pic>
          <p:nvPicPr>
            <p:cNvPr id="37" name="Picture 36" descr="A close up of a text&#10;&#10;AI-generated content may be incorrect.">
              <a:extLst>
                <a:ext uri="{FF2B5EF4-FFF2-40B4-BE49-F238E27FC236}">
                  <a16:creationId xmlns:a16="http://schemas.microsoft.com/office/drawing/2014/main" id="{45F5D740-1B6D-1E90-0839-CA1115876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20797488">
              <a:off x="7915679" y="1436797"/>
              <a:ext cx="4572000" cy="937424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B6C48F5-7619-D5AA-F6F6-DB0858391266}"/>
                </a:ext>
              </a:extLst>
            </p:cNvPr>
            <p:cNvSpPr txBox="1"/>
            <p:nvPr/>
          </p:nvSpPr>
          <p:spPr>
            <a:xfrm rot="20811840">
              <a:off x="7694834" y="918040"/>
              <a:ext cx="614362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indent="-342900" algn="l">
                <a:buFont typeface="+mj-lt"/>
                <a:buAutoNum type="arabicPeriod"/>
              </a:pPr>
              <a:r>
                <a:rPr lang="en-GB" b="1" i="0" u="none" strike="noStrike" dirty="0">
                  <a:solidFill>
                    <a:srgbClr val="004494"/>
                  </a:solidFill>
                  <a:effectLst/>
                  <a:latin typeface="arial" panose="020B0604020202020204" pitchFamily="34" charset="0"/>
                  <a:hlinkClick r:id="rId8"/>
                </a:rPr>
                <a:t>Action Plan on Affordable Energy</a:t>
              </a:r>
              <a:endParaRPr lang="en-GB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6787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B79DBE-A21C-1793-1C57-B7210A7BA4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B72AACB-ED2F-066F-D5CE-4F7E8E3EAF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607106"/>
            <a:ext cx="7093239" cy="5394364"/>
          </a:xfrm>
          <a:prstGeom prst="rect">
            <a:avLst/>
          </a:prstGeom>
        </p:spPr>
      </p:pic>
      <p:sp>
        <p:nvSpPr>
          <p:cNvPr id="7" name="Right Triangle 6">
            <a:extLst>
              <a:ext uri="{FF2B5EF4-FFF2-40B4-BE49-F238E27FC236}">
                <a16:creationId xmlns:a16="http://schemas.microsoft.com/office/drawing/2014/main" id="{E75A2B64-CD80-5F0C-AFED-8A53C82F6678}"/>
              </a:ext>
            </a:extLst>
          </p:cNvPr>
          <p:cNvSpPr/>
          <p:nvPr/>
        </p:nvSpPr>
        <p:spPr>
          <a:xfrm>
            <a:off x="0" y="5794743"/>
            <a:ext cx="10834577" cy="1063255"/>
          </a:xfrm>
          <a:prstGeom prst="rtTriangle">
            <a:avLst/>
          </a:prstGeom>
          <a:solidFill>
            <a:srgbClr val="A3BCC4">
              <a:alpha val="58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42ECD740-AE46-E1CB-E49F-EF5D32868B3B}"/>
              </a:ext>
            </a:extLst>
          </p:cNvPr>
          <p:cNvSpPr/>
          <p:nvPr/>
        </p:nvSpPr>
        <p:spPr>
          <a:xfrm>
            <a:off x="0" y="5890437"/>
            <a:ext cx="8367823" cy="967562"/>
          </a:xfrm>
          <a:prstGeom prst="rtTriangle">
            <a:avLst/>
          </a:prstGeom>
          <a:solidFill>
            <a:srgbClr val="A3BCC4">
              <a:alpha val="833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83E7D095-D4BC-4C5D-32F4-ED5AB3B5A920}"/>
              </a:ext>
            </a:extLst>
          </p:cNvPr>
          <p:cNvSpPr/>
          <p:nvPr/>
        </p:nvSpPr>
        <p:spPr>
          <a:xfrm>
            <a:off x="0" y="6507126"/>
            <a:ext cx="12192000" cy="350874"/>
          </a:xfrm>
          <a:prstGeom prst="rtTriangle">
            <a:avLst/>
          </a:prstGeom>
          <a:solidFill>
            <a:srgbClr val="405364">
              <a:alpha val="881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2A087516-67DF-6D31-F9C5-98D671760C3E}"/>
              </a:ext>
            </a:extLst>
          </p:cNvPr>
          <p:cNvSpPr/>
          <p:nvPr/>
        </p:nvSpPr>
        <p:spPr>
          <a:xfrm flipH="1">
            <a:off x="3264195" y="6273209"/>
            <a:ext cx="8927803" cy="584787"/>
          </a:xfrm>
          <a:prstGeom prst="rtTriangle">
            <a:avLst/>
          </a:prstGeom>
          <a:solidFill>
            <a:srgbClr val="B8BF33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21268F7-CDAE-0AE5-0ED5-01E383E6AD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8486" y="5994663"/>
            <a:ext cx="1385657" cy="1548154"/>
          </a:xfrm>
          <a:prstGeom prst="rect">
            <a:avLst/>
          </a:prstGeom>
        </p:spPr>
      </p:pic>
      <p:pic>
        <p:nvPicPr>
          <p:cNvPr id="13" name="Picture 12" descr="A map of europe with blue circles&#10;&#10;AI-generated content may be incorrect.">
            <a:extLst>
              <a:ext uri="{FF2B5EF4-FFF2-40B4-BE49-F238E27FC236}">
                <a16:creationId xmlns:a16="http://schemas.microsoft.com/office/drawing/2014/main" id="{49B0DA11-1120-14B0-5B72-D21BE000B3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42120" y="607105"/>
            <a:ext cx="6846666" cy="5187633"/>
          </a:xfrm>
          <a:prstGeom prst="rect">
            <a:avLst/>
          </a:prstGeom>
        </p:spPr>
      </p:pic>
      <p:pic>
        <p:nvPicPr>
          <p:cNvPr id="11" name="Picture 10" descr="A close-up of a letter&#10;&#10;AI-generated content may be incorrect.">
            <a:extLst>
              <a:ext uri="{FF2B5EF4-FFF2-40B4-BE49-F238E27FC236}">
                <a16:creationId xmlns:a16="http://schemas.microsoft.com/office/drawing/2014/main" id="{0BD992B5-0889-A93C-ED70-7D91A187F4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472101">
            <a:off x="203919" y="242309"/>
            <a:ext cx="2273028" cy="1641905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0395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8F9955-DB4A-3358-5FA3-B7E8D6A8B0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>
            <a:extLst>
              <a:ext uri="{FF2B5EF4-FFF2-40B4-BE49-F238E27FC236}">
                <a16:creationId xmlns:a16="http://schemas.microsoft.com/office/drawing/2014/main" id="{66F2B2F1-963D-B51F-EAD7-C9D95713BBF6}"/>
              </a:ext>
            </a:extLst>
          </p:cNvPr>
          <p:cNvSpPr/>
          <p:nvPr/>
        </p:nvSpPr>
        <p:spPr>
          <a:xfrm>
            <a:off x="0" y="5794743"/>
            <a:ext cx="10834577" cy="1063255"/>
          </a:xfrm>
          <a:prstGeom prst="rtTriangle">
            <a:avLst/>
          </a:prstGeom>
          <a:solidFill>
            <a:srgbClr val="A3BCC4">
              <a:alpha val="58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6790F229-071D-1614-8BBE-778C8557576F}"/>
              </a:ext>
            </a:extLst>
          </p:cNvPr>
          <p:cNvSpPr/>
          <p:nvPr/>
        </p:nvSpPr>
        <p:spPr>
          <a:xfrm>
            <a:off x="0" y="5890437"/>
            <a:ext cx="8367823" cy="967562"/>
          </a:xfrm>
          <a:prstGeom prst="rtTriangle">
            <a:avLst/>
          </a:prstGeom>
          <a:solidFill>
            <a:srgbClr val="A3BCC4">
              <a:alpha val="833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05195590-1D6E-BF07-069D-F2642A6BF75E}"/>
              </a:ext>
            </a:extLst>
          </p:cNvPr>
          <p:cNvSpPr/>
          <p:nvPr/>
        </p:nvSpPr>
        <p:spPr>
          <a:xfrm>
            <a:off x="0" y="6507126"/>
            <a:ext cx="12192000" cy="350874"/>
          </a:xfrm>
          <a:prstGeom prst="rtTriangle">
            <a:avLst/>
          </a:prstGeom>
          <a:solidFill>
            <a:srgbClr val="405364">
              <a:alpha val="881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EBE2B6AB-E4D1-139B-F82A-E8122569B810}"/>
              </a:ext>
            </a:extLst>
          </p:cNvPr>
          <p:cNvSpPr/>
          <p:nvPr/>
        </p:nvSpPr>
        <p:spPr>
          <a:xfrm flipH="1">
            <a:off x="3264195" y="6273209"/>
            <a:ext cx="8927803" cy="584787"/>
          </a:xfrm>
          <a:prstGeom prst="rtTriangle">
            <a:avLst/>
          </a:prstGeom>
          <a:solidFill>
            <a:srgbClr val="B8BF33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647DE2-737B-A7A9-EBAD-8AFEF224DA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8486" y="5994663"/>
            <a:ext cx="1385657" cy="154815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A8993DF-EB24-B91E-23DB-3FBB978DAED9}"/>
              </a:ext>
            </a:extLst>
          </p:cNvPr>
          <p:cNvSpPr txBox="1"/>
          <p:nvPr/>
        </p:nvSpPr>
        <p:spPr>
          <a:xfrm>
            <a:off x="10070740" y="6491741"/>
            <a:ext cx="19972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200" dirty="0">
                <a:solidFill>
                  <a:schemeClr val="bg1"/>
                </a:solidFill>
              </a:rPr>
              <a:t>christophe@eydecluster.com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47556FF-79B9-338A-AE4C-ECE8B557E793}"/>
              </a:ext>
            </a:extLst>
          </p:cNvPr>
          <p:cNvSpPr txBox="1"/>
          <p:nvPr/>
        </p:nvSpPr>
        <p:spPr>
          <a:xfrm>
            <a:off x="9465061" y="3255320"/>
            <a:ext cx="12113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3200" dirty="0"/>
              <a:t>CBAM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C67E43A-711B-6179-DD91-75ACE9673DB3}"/>
              </a:ext>
            </a:extLst>
          </p:cNvPr>
          <p:cNvSpPr txBox="1"/>
          <p:nvPr/>
        </p:nvSpPr>
        <p:spPr>
          <a:xfrm>
            <a:off x="2694119" y="3010666"/>
            <a:ext cx="10246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3200" dirty="0"/>
              <a:t>IPCEI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9EADAE1-910F-4383-176B-CF00813A1820}"/>
              </a:ext>
            </a:extLst>
          </p:cNvPr>
          <p:cNvSpPr txBox="1"/>
          <p:nvPr/>
        </p:nvSpPr>
        <p:spPr>
          <a:xfrm>
            <a:off x="805690" y="3657180"/>
            <a:ext cx="9829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3200" dirty="0"/>
              <a:t>NZIA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05D3B37-A349-477E-A741-BAC074C11D94}"/>
              </a:ext>
            </a:extLst>
          </p:cNvPr>
          <p:cNvSpPr txBox="1"/>
          <p:nvPr/>
        </p:nvSpPr>
        <p:spPr>
          <a:xfrm>
            <a:off x="2048798" y="4433574"/>
            <a:ext cx="12153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3200" dirty="0"/>
              <a:t>CRMA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7FDBA00-A8CC-027E-70F3-A166B8A9E3F5}"/>
              </a:ext>
            </a:extLst>
          </p:cNvPr>
          <p:cNvSpPr txBox="1"/>
          <p:nvPr/>
        </p:nvSpPr>
        <p:spPr>
          <a:xfrm>
            <a:off x="2343183" y="858970"/>
            <a:ext cx="39004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3200" dirty="0"/>
              <a:t>SINGLE MARKET / EØS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7EF44C2-3BED-6333-B9D1-1CD7D121D92A}"/>
              </a:ext>
            </a:extLst>
          </p:cNvPr>
          <p:cNvSpPr txBox="1"/>
          <p:nvPr/>
        </p:nvSpPr>
        <p:spPr>
          <a:xfrm>
            <a:off x="428763" y="2104394"/>
            <a:ext cx="18329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3200" dirty="0"/>
              <a:t>STATE AID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701810F-D147-D21A-BB95-A9B504393553}"/>
              </a:ext>
            </a:extLst>
          </p:cNvPr>
          <p:cNvSpPr txBox="1"/>
          <p:nvPr/>
        </p:nvSpPr>
        <p:spPr>
          <a:xfrm>
            <a:off x="8659550" y="16350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NO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DA2254E-F8B0-E99B-E0CE-420324E9364F}"/>
              </a:ext>
            </a:extLst>
          </p:cNvPr>
          <p:cNvSpPr txBox="1"/>
          <p:nvPr/>
        </p:nvSpPr>
        <p:spPr>
          <a:xfrm>
            <a:off x="8259794" y="2146853"/>
            <a:ext cx="22445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3200" dirty="0"/>
              <a:t>MADE IN EU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9DF4672-4ED4-B33D-B7BF-8AF5E46DDB9B}"/>
              </a:ext>
            </a:extLst>
          </p:cNvPr>
          <p:cNvSpPr txBox="1"/>
          <p:nvPr/>
        </p:nvSpPr>
        <p:spPr>
          <a:xfrm>
            <a:off x="8025025" y="4305253"/>
            <a:ext cx="28095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3200" dirty="0"/>
              <a:t>PROCUREMENT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C3DDCEE-6FFC-44D9-8DE4-5CD1499FCEA7}"/>
              </a:ext>
            </a:extLst>
          </p:cNvPr>
          <p:cNvSpPr txBox="1"/>
          <p:nvPr/>
        </p:nvSpPr>
        <p:spPr>
          <a:xfrm>
            <a:off x="624206" y="2444688"/>
            <a:ext cx="816292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review of the General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Block Exemption Regulation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8D6355C-1C16-35E5-AAFF-0DF336C23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207" y="1334078"/>
            <a:ext cx="5186355" cy="5259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Norway Map PNG, Vector, PSD, and Clipart With Transparent Background for  Free Download | Pngtree">
            <a:extLst>
              <a:ext uri="{FF2B5EF4-FFF2-40B4-BE49-F238E27FC236}">
                <a16:creationId xmlns:a16="http://schemas.microsoft.com/office/drawing/2014/main" id="{B43D7185-283A-6E69-D141-9DC2D64573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78" y="828266"/>
            <a:ext cx="2341462" cy="2341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80232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55</Words>
  <Application>Microsoft Macintosh PowerPoint</Application>
  <PresentationFormat>Widescreen</PresentationFormat>
  <Paragraphs>20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Aptos</vt:lpstr>
      <vt:lpstr>Aptos Display</vt:lpstr>
      <vt:lpstr>Arial</vt:lpstr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Christophe Pinck</dc:creator>
  <cp:lastModifiedBy>Christophe Pinck</cp:lastModifiedBy>
  <cp:revision>2</cp:revision>
  <dcterms:created xsi:type="dcterms:W3CDTF">2025-03-31T09:06:43Z</dcterms:created>
  <dcterms:modified xsi:type="dcterms:W3CDTF">2025-03-31T12:54:30Z</dcterms:modified>
</cp:coreProperties>
</file>